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311" r:id="rId2"/>
    <p:sldId id="271" r:id="rId3"/>
    <p:sldId id="276" r:id="rId4"/>
    <p:sldId id="278" r:id="rId5"/>
    <p:sldId id="285" r:id="rId6"/>
    <p:sldId id="287" r:id="rId7"/>
    <p:sldId id="288" r:id="rId8"/>
    <p:sldId id="305" r:id="rId9"/>
    <p:sldId id="306" r:id="rId10"/>
    <p:sldId id="293" r:id="rId11"/>
    <p:sldId id="296" r:id="rId12"/>
    <p:sldId id="300" r:id="rId13"/>
    <p:sldId id="301" r:id="rId14"/>
    <p:sldId id="302" r:id="rId15"/>
    <p:sldId id="313" r:id="rId16"/>
    <p:sldId id="31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937"/>
    <a:srgbClr val="152543"/>
    <a:srgbClr val="FFCC00"/>
    <a:srgbClr val="5E22AE"/>
    <a:srgbClr val="2E08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8" autoAdjust="0"/>
    <p:restoredTop sz="95915" autoAdjust="0"/>
  </p:normalViewPr>
  <p:slideViewPr>
    <p:cSldViewPr snapToGrid="0">
      <p:cViewPr varScale="1">
        <p:scale>
          <a:sx n="64" d="100"/>
          <a:sy n="64" d="100"/>
        </p:scale>
        <p:origin x="9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72E16-3604-410F-BC04-307E0E72DD2D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94CD3-4886-4F82-ABA0-B1B8F0FC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69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43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9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5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4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72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94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57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5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0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1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2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D94CD3-4886-4F82-ABA0-B1B8F0FC50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1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4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2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3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2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9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0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0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7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5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B0106-BF0D-47B0-8FD0-992B831B1318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486BF-3840-4490-8317-86A5E1103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156D6DA6-D4E1-38F5-3BBD-1E2F3EEDB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A863F-5BD5-0433-FF35-C9B42050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1" r="1007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E7D013-5848-7E01-858A-0EAD492D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CD87A9-4710-DA3E-0C99-695264462C3A}"/>
              </a:ext>
            </a:extLst>
          </p:cNvPr>
          <p:cNvSpPr txBox="1">
            <a:spLocks/>
          </p:cNvSpPr>
          <p:nvPr/>
        </p:nvSpPr>
        <p:spPr>
          <a:xfrm>
            <a:off x="1096217" y="397139"/>
            <a:ext cx="10260044" cy="1250881"/>
          </a:xfrm>
          <a:prstGeom prst="rect">
            <a:avLst/>
          </a:prstGeom>
        </p:spPr>
        <p:txBody>
          <a:bodyPr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000" b="1" kern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 of Electricity Consumption in Maryland</a:t>
            </a:r>
            <a:br>
              <a:rPr lang="en-US" sz="28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700" kern="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Unraveling Sales, Revenue, and Prices (2010-2022)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5FB67DC-6ACB-9488-1846-5698CC99930D}"/>
              </a:ext>
            </a:extLst>
          </p:cNvPr>
          <p:cNvSpPr txBox="1">
            <a:spLocks/>
          </p:cNvSpPr>
          <p:nvPr/>
        </p:nvSpPr>
        <p:spPr>
          <a:xfrm>
            <a:off x="481029" y="4872922"/>
            <a:ext cx="6644715" cy="135939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kern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606 Capstone in Data Science</a:t>
            </a:r>
          </a:p>
          <a:p>
            <a:pPr marL="0" indent="0">
              <a:lnSpc>
                <a:spcPct val="107000"/>
              </a:lnSpc>
              <a:spcBef>
                <a:spcPts val="1200"/>
              </a:spcBef>
              <a:buNone/>
            </a:pPr>
            <a:r>
              <a:rPr lang="en-US" sz="21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 the guidance of Professor </a:t>
            </a:r>
            <a:r>
              <a:rPr lang="en-US" sz="2100" kern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sz="2100" kern="1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Chaojie</a:t>
            </a:r>
            <a:r>
              <a:rPr lang="en-US" sz="2100" kern="1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(Jay) Wang</a:t>
            </a:r>
          </a:p>
          <a:p>
            <a:pPr marL="0" indent="0">
              <a:lnSpc>
                <a:spcPct val="107000"/>
              </a:lnSpc>
              <a:spcBef>
                <a:spcPts val="1200"/>
              </a:spcBef>
              <a:buNone/>
            </a:pPr>
            <a:r>
              <a:rPr lang="en-US" sz="2100" kern="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Alisha Minj – WG56858</a:t>
            </a:r>
            <a:endParaRPr lang="en-US" sz="2100" kern="100" dirty="0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>
              <a:lnSpc>
                <a:spcPct val="107000"/>
              </a:lnSpc>
              <a:spcBef>
                <a:spcPts val="1200"/>
              </a:spcBef>
            </a:pPr>
            <a:endParaRPr lang="en-US" sz="1800" kern="1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6F1E79-6807-ED14-0D29-47CF08D2C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38200D-E116-94F3-09DD-65DA4B3E7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77160-243C-F41A-A648-5ADEA621094D}"/>
              </a:ext>
            </a:extLst>
          </p:cNvPr>
          <p:cNvSpPr/>
          <p:nvPr/>
        </p:nvSpPr>
        <p:spPr>
          <a:xfrm>
            <a:off x="481029" y="625683"/>
            <a:ext cx="704088" cy="1463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3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6854">
        <p159:morph option="byObject"/>
      </p:transition>
    </mc:Choice>
    <mc:Fallback xmlns="">
      <p:transition spd="slow" advTm="568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25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88CDAABF-8605-1DA7-1FF2-95A5C4BD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3572"/>
          <a:stretch/>
        </p:blipFill>
        <p:spPr bwMode="auto">
          <a:xfrm>
            <a:off x="0" y="-22838"/>
            <a:ext cx="12192000" cy="6906986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B5DFE5D-B556-5281-F756-4DAEF761E2FC}"/>
              </a:ext>
            </a:extLst>
          </p:cNvPr>
          <p:cNvSpPr/>
          <p:nvPr/>
        </p:nvSpPr>
        <p:spPr>
          <a:xfrm rot="20590867">
            <a:off x="104015" y="3889688"/>
            <a:ext cx="1694470" cy="1670168"/>
          </a:xfrm>
          <a:prstGeom prst="ellipse">
            <a:avLst/>
          </a:prstGeom>
          <a:gradFill>
            <a:gsLst>
              <a:gs pos="20000">
                <a:srgbClr val="570937"/>
              </a:gs>
              <a:gs pos="82000">
                <a:srgbClr val="818DA6"/>
              </a:gs>
              <a:gs pos="66000">
                <a:srgbClr val="152543"/>
              </a:gs>
              <a:gs pos="88000">
                <a:srgbClr val="002060">
                  <a:tint val="23500"/>
                  <a:satMod val="160000"/>
                </a:srgbClr>
              </a:gs>
            </a:gsLst>
            <a:lin ang="8100000" scaled="1"/>
          </a:gra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7BA475-C8AF-189F-7BE6-8A8B83C93B3C}"/>
              </a:ext>
            </a:extLst>
          </p:cNvPr>
          <p:cNvSpPr txBox="1"/>
          <p:nvPr/>
        </p:nvSpPr>
        <p:spPr>
          <a:xfrm>
            <a:off x="6435969" y="1511596"/>
            <a:ext cx="5099540" cy="3785652"/>
          </a:xfrm>
          <a:prstGeom prst="rect">
            <a:avLst/>
          </a:prstGeom>
          <a:noFill/>
          <a:effectLst>
            <a:glow rad="228600">
              <a:srgbClr val="FFCC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b="1" i="0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Unveiling Tomorrow: </a:t>
            </a:r>
          </a:p>
          <a:p>
            <a:r>
              <a:rPr lang="en-US" sz="4800" b="1" i="0" dirty="0">
                <a:solidFill>
                  <a:schemeClr val="bg1"/>
                </a:solidFill>
                <a:effectLst>
                  <a:glow rad="2286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 Series Forecasting for Electricity Sales</a:t>
            </a:r>
            <a:endParaRPr lang="en-US" sz="4800" b="1" dirty="0">
              <a:solidFill>
                <a:schemeClr val="bg1"/>
              </a:solidFill>
              <a:effectLst>
                <a:glow rad="2286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1251E54F-1EE9-937F-F8BA-4137AF841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04308" y="6002602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FB12A-05A3-0B97-04F8-5C2E1ABD3E36}"/>
              </a:ext>
            </a:extLst>
          </p:cNvPr>
          <p:cNvSpPr txBox="1"/>
          <p:nvPr/>
        </p:nvSpPr>
        <p:spPr>
          <a:xfrm>
            <a:off x="10410048" y="6079482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9" name="Picture 2" descr="Lightbulb ">
            <a:extLst>
              <a:ext uri="{FF2B5EF4-FFF2-40B4-BE49-F238E27FC236}">
                <a16:creationId xmlns:a16="http://schemas.microsoft.com/office/drawing/2014/main" id="{2DBEA8E4-62AC-1020-4E69-6D762FA0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68" y="6002602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A1A4F14-FDA3-51E5-6EBB-059BA26F7FC4}"/>
              </a:ext>
            </a:extLst>
          </p:cNvPr>
          <p:cNvSpPr/>
          <p:nvPr/>
        </p:nvSpPr>
        <p:spPr>
          <a:xfrm rot="9942176" flipH="1" flipV="1">
            <a:off x="1904561" y="3544224"/>
            <a:ext cx="1550602" cy="1439744"/>
          </a:xfrm>
          <a:prstGeom prst="ellipse">
            <a:avLst/>
          </a:prstGeom>
          <a:gradFill flip="none" rotWithShape="1">
            <a:gsLst>
              <a:gs pos="37000">
                <a:srgbClr val="570937"/>
              </a:gs>
              <a:gs pos="85000">
                <a:srgbClr val="00206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ETS MODEL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0F4038-E6B2-E210-2F46-738412A9B005}"/>
              </a:ext>
            </a:extLst>
          </p:cNvPr>
          <p:cNvSpPr/>
          <p:nvPr/>
        </p:nvSpPr>
        <p:spPr>
          <a:xfrm rot="20719460">
            <a:off x="601160" y="1050608"/>
            <a:ext cx="1547278" cy="1367242"/>
          </a:xfrm>
          <a:prstGeom prst="ellipse">
            <a:avLst/>
          </a:prstGeom>
          <a:gradFill flip="none" rotWithShape="1">
            <a:gsLst>
              <a:gs pos="37000">
                <a:srgbClr val="570937"/>
              </a:gs>
              <a:gs pos="88000">
                <a:srgbClr val="00206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C90557-50CF-31B5-E2C6-D101C6E8EA2D}"/>
              </a:ext>
            </a:extLst>
          </p:cNvPr>
          <p:cNvSpPr/>
          <p:nvPr/>
        </p:nvSpPr>
        <p:spPr>
          <a:xfrm rot="9736632" flipV="1">
            <a:off x="2146290" y="1918271"/>
            <a:ext cx="1524491" cy="1284597"/>
          </a:xfrm>
          <a:prstGeom prst="ellipse">
            <a:avLst/>
          </a:prstGeom>
          <a:gradFill flip="none" rotWithShape="1">
            <a:gsLst>
              <a:gs pos="37000">
                <a:srgbClr val="570937"/>
              </a:gs>
              <a:gs pos="85000">
                <a:srgbClr val="00206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</a:p>
        </p:txBody>
      </p:sp>
    </p:spTree>
    <p:extLst>
      <p:ext uri="{BB962C8B-B14F-4D97-AF65-F5344CB8AC3E}">
        <p14:creationId xmlns:p14="http://schemas.microsoft.com/office/powerpoint/2010/main" val="1491865565"/>
      </p:ext>
    </p:extLst>
  </p:cSld>
  <p:clrMapOvr>
    <a:masterClrMapping/>
  </p:clrMapOvr>
  <p:transition spd="slow" advTm="22171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88CDAABF-8605-1DA7-1FF2-95A5C4BD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3572"/>
          <a:stretch/>
        </p:blipFill>
        <p:spPr bwMode="auto">
          <a:xfrm>
            <a:off x="22" y="0"/>
            <a:ext cx="12192000" cy="685800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93DA6FBB-4D54-407A-96E4-F60FBB6C2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4" r="66578" b="21004"/>
          <a:stretch/>
        </p:blipFill>
        <p:spPr bwMode="auto">
          <a:xfrm>
            <a:off x="-278055" y="767133"/>
            <a:ext cx="4431303" cy="45368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75651-34BB-4199-F17A-75707B7C04D9}"/>
              </a:ext>
            </a:extLst>
          </p:cNvPr>
          <p:cNvSpPr txBox="1"/>
          <p:nvPr/>
        </p:nvSpPr>
        <p:spPr>
          <a:xfrm>
            <a:off x="720942" y="1554037"/>
            <a:ext cx="24333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570937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ARIMA</a:t>
            </a:r>
            <a:endParaRPr lang="en-US" sz="1800" b="1" dirty="0">
              <a:solidFill>
                <a:srgbClr val="570937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294B484-97E3-B3B4-6023-F2B7D37AB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3" y="767133"/>
            <a:ext cx="814736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0F69B6-F78A-4A48-9315-25E5B5A9887E}"/>
              </a:ext>
            </a:extLst>
          </p:cNvPr>
          <p:cNvSpPr/>
          <p:nvPr/>
        </p:nvSpPr>
        <p:spPr>
          <a:xfrm>
            <a:off x="79565" y="3116822"/>
            <a:ext cx="3746481" cy="3125716"/>
          </a:xfrm>
          <a:prstGeom prst="roundRect">
            <a:avLst/>
          </a:prstGeom>
          <a:gradFill>
            <a:gsLst>
              <a:gs pos="13000">
                <a:srgbClr val="570937"/>
              </a:gs>
              <a:gs pos="81000">
                <a:srgbClr val="002060">
                  <a:tint val="23500"/>
                  <a:satMod val="160000"/>
                </a:srgbClr>
              </a:gs>
            </a:gsLst>
            <a:lin ang="8100000" scaled="1"/>
          </a:gra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418,794.74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241,358,590,866.97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491,282.60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0.00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5BC74718-C4FB-E8B4-6444-9B69F0E34B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53835" y="5953250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8279F-3EA3-2E0E-EE56-BC798BAE4944}"/>
              </a:ext>
            </a:extLst>
          </p:cNvPr>
          <p:cNvSpPr txBox="1"/>
          <p:nvPr/>
        </p:nvSpPr>
        <p:spPr>
          <a:xfrm>
            <a:off x="10459575" y="6030130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4" name="Picture 2" descr="Lightbulb ">
            <a:extLst>
              <a:ext uri="{FF2B5EF4-FFF2-40B4-BE49-F238E27FC236}">
                <a16:creationId xmlns:a16="http://schemas.microsoft.com/office/drawing/2014/main" id="{3C90E905-2B06-EEF3-168C-43475FB64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95" y="5953250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8"/>
    </mc:Choice>
    <mc:Fallback xmlns="">
      <p:transition spd="slow" advTm="3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88CDAABF-8605-1DA7-1FF2-95A5C4BD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3572"/>
          <a:stretch/>
        </p:blipFill>
        <p:spPr bwMode="auto">
          <a:xfrm>
            <a:off x="22" y="0"/>
            <a:ext cx="12192000" cy="685800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93DA6FBB-4D54-407A-96E4-F60FBB6C2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4" r="66578" b="21004"/>
          <a:stretch/>
        </p:blipFill>
        <p:spPr bwMode="auto">
          <a:xfrm>
            <a:off x="-278055" y="767133"/>
            <a:ext cx="4431303" cy="45368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75651-34BB-4199-F17A-75707B7C04D9}"/>
              </a:ext>
            </a:extLst>
          </p:cNvPr>
          <p:cNvSpPr txBox="1"/>
          <p:nvPr/>
        </p:nvSpPr>
        <p:spPr>
          <a:xfrm>
            <a:off x="562708" y="1554037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570937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SARIMA</a:t>
            </a:r>
            <a:endParaRPr lang="en-US" sz="1800" b="1" dirty="0">
              <a:solidFill>
                <a:srgbClr val="570937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28BB4C-DAA4-8DAB-C0EE-A09E430BA65B}"/>
              </a:ext>
            </a:extLst>
          </p:cNvPr>
          <p:cNvSpPr/>
          <p:nvPr/>
        </p:nvSpPr>
        <p:spPr>
          <a:xfrm>
            <a:off x="79565" y="3171938"/>
            <a:ext cx="3683544" cy="2709476"/>
          </a:xfrm>
          <a:prstGeom prst="roundRect">
            <a:avLst/>
          </a:prstGeom>
          <a:gradFill>
            <a:gsLst>
              <a:gs pos="23000">
                <a:srgbClr val="570937"/>
              </a:gs>
              <a:gs pos="81000">
                <a:srgbClr val="002060">
                  <a:tint val="23500"/>
                  <a:satMod val="160000"/>
                </a:srgbClr>
              </a:gs>
            </a:gsLst>
            <a:lin ang="8100000" scaled="1"/>
          </a:gra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195,646.46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55,809,529,344.26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236,240.41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0.77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4" descr="A graph showing a number of years&#10;&#10;Description automatically generated">
            <a:extLst>
              <a:ext uri="{FF2B5EF4-FFF2-40B4-BE49-F238E27FC236}">
                <a16:creationId xmlns:a16="http://schemas.microsoft.com/office/drawing/2014/main" id="{A97EB3BB-9235-A5B6-9062-2378B1644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73" y="378279"/>
            <a:ext cx="814736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A18ADC11-E99D-BBD7-3F97-9431AA8BC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53835" y="5959239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E7CA1-C6E6-D51D-44DB-37E80BA9CC7D}"/>
              </a:ext>
            </a:extLst>
          </p:cNvPr>
          <p:cNvSpPr txBox="1"/>
          <p:nvPr/>
        </p:nvSpPr>
        <p:spPr>
          <a:xfrm>
            <a:off x="10459575" y="6036119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6" name="Picture 2" descr="Lightbulb ">
            <a:extLst>
              <a:ext uri="{FF2B5EF4-FFF2-40B4-BE49-F238E27FC236}">
                <a16:creationId xmlns:a16="http://schemas.microsoft.com/office/drawing/2014/main" id="{39E0815C-A48D-B793-C252-16E235DE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95" y="5959239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6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19"/>
    </mc:Choice>
    <mc:Fallback xmlns="">
      <p:transition spd="slow" advTm="38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88CDAABF-8605-1DA7-1FF2-95A5C4BD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3572"/>
          <a:stretch/>
        </p:blipFill>
        <p:spPr bwMode="auto">
          <a:xfrm>
            <a:off x="22" y="0"/>
            <a:ext cx="12192000" cy="685800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93DA6FBB-4D54-407A-96E4-F60FBB6C2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4" r="66578" b="21004"/>
          <a:stretch/>
        </p:blipFill>
        <p:spPr bwMode="auto">
          <a:xfrm>
            <a:off x="-278055" y="767133"/>
            <a:ext cx="4431303" cy="45368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75651-34BB-4199-F17A-75707B7C04D9}"/>
              </a:ext>
            </a:extLst>
          </p:cNvPr>
          <p:cNvSpPr txBox="1"/>
          <p:nvPr/>
        </p:nvSpPr>
        <p:spPr>
          <a:xfrm>
            <a:off x="334107" y="1554037"/>
            <a:ext cx="3200401" cy="76944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570937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ETS Model</a:t>
            </a:r>
            <a:endParaRPr lang="en-US" sz="4400" b="1" dirty="0">
              <a:solidFill>
                <a:srgbClr val="570937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E9791E7-B9D2-D999-8060-5BBE07FE7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73" y="619719"/>
            <a:ext cx="814736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A6E633D5-07B0-EC30-6708-834EA75A4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16803" y="6071096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FA087-5283-55F0-FC12-1772A058A38E}"/>
              </a:ext>
            </a:extLst>
          </p:cNvPr>
          <p:cNvSpPr txBox="1"/>
          <p:nvPr/>
        </p:nvSpPr>
        <p:spPr>
          <a:xfrm>
            <a:off x="10422543" y="6147976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6" name="Picture 2" descr="Lightbulb ">
            <a:extLst>
              <a:ext uri="{FF2B5EF4-FFF2-40B4-BE49-F238E27FC236}">
                <a16:creationId xmlns:a16="http://schemas.microsoft.com/office/drawing/2014/main" id="{401CC5DF-0373-1DAF-2744-869B77E1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763" y="6071096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E4A950-118E-BC39-9F11-61ED7973ECBA}"/>
              </a:ext>
            </a:extLst>
          </p:cNvPr>
          <p:cNvSpPr/>
          <p:nvPr/>
        </p:nvSpPr>
        <p:spPr>
          <a:xfrm>
            <a:off x="140765" y="3171938"/>
            <a:ext cx="3622343" cy="2899158"/>
          </a:xfrm>
          <a:prstGeom prst="roundRect">
            <a:avLst/>
          </a:prstGeom>
          <a:gradFill>
            <a:gsLst>
              <a:gs pos="23000">
                <a:srgbClr val="570937"/>
              </a:gs>
              <a:gs pos="81000">
                <a:srgbClr val="002060">
                  <a:tint val="23500"/>
                  <a:satMod val="160000"/>
                </a:srgbClr>
              </a:gs>
            </a:gsLst>
            <a:lin ang="8100000" scaled="1"/>
          </a:gra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124,074.09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23,632,254,389.68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153,727.86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0.90</a:t>
            </a:r>
          </a:p>
        </p:txBody>
      </p:sp>
    </p:spTree>
    <p:extLst>
      <p:ext uri="{BB962C8B-B14F-4D97-AF65-F5344CB8AC3E}">
        <p14:creationId xmlns:p14="http://schemas.microsoft.com/office/powerpoint/2010/main" val="41737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5"/>
    </mc:Choice>
    <mc:Fallback xmlns="">
      <p:transition spd="slow" advTm="32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5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7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7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88CDAABF-8605-1DA7-1FF2-95A5C4BD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3" b="3572"/>
          <a:stretch/>
        </p:blipFill>
        <p:spPr bwMode="auto">
          <a:xfrm>
            <a:off x="22" y="0"/>
            <a:ext cx="12192000" cy="6858000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93DA6FBB-4D54-407A-96E4-F60FBB6C2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4" r="66578" b="21004"/>
          <a:stretch/>
        </p:blipFill>
        <p:spPr bwMode="auto">
          <a:xfrm>
            <a:off x="-278055" y="767133"/>
            <a:ext cx="4431303" cy="45368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75651-34BB-4199-F17A-75707B7C04D9}"/>
              </a:ext>
            </a:extLst>
          </p:cNvPr>
          <p:cNvSpPr txBox="1"/>
          <p:nvPr/>
        </p:nvSpPr>
        <p:spPr>
          <a:xfrm>
            <a:off x="334107" y="1554036"/>
            <a:ext cx="3429001" cy="769441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4400" b="1" i="0" dirty="0">
                <a:solidFill>
                  <a:srgbClr val="570937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LSTM Model</a:t>
            </a:r>
            <a:endParaRPr lang="en-US" sz="4400" b="1" dirty="0">
              <a:solidFill>
                <a:srgbClr val="570937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28BB4C-DAA4-8DAB-C0EE-A09E430BA65B}"/>
              </a:ext>
            </a:extLst>
          </p:cNvPr>
          <p:cNvSpPr/>
          <p:nvPr/>
        </p:nvSpPr>
        <p:spPr>
          <a:xfrm>
            <a:off x="96847" y="3171938"/>
            <a:ext cx="3490545" cy="2899158"/>
          </a:xfrm>
          <a:prstGeom prst="roundRect">
            <a:avLst/>
          </a:prstGeom>
          <a:gradFill>
            <a:gsLst>
              <a:gs pos="23000">
                <a:srgbClr val="570937"/>
              </a:gs>
              <a:gs pos="81000">
                <a:srgbClr val="002060">
                  <a:tint val="23500"/>
                  <a:satMod val="160000"/>
                </a:srgbClr>
              </a:gs>
            </a:gsLst>
            <a:lin ang="8100000" scaled="1"/>
          </a:gra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(MAE):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385,076.84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Squared Error (MSE):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200,148,281,997.56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 Mean Squared Error (RMSE):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447,379.35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R-squared (R2):</a:t>
            </a:r>
            <a:r>
              <a:rPr lang="en-US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0.20</a:t>
            </a:r>
          </a:p>
        </p:txBody>
      </p:sp>
      <p:pic>
        <p:nvPicPr>
          <p:cNvPr id="3" name="Content Placeholder 4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1E372E70-5F2C-DE4F-DAC7-6BDA36BAC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15" y="360410"/>
            <a:ext cx="8147362" cy="4351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359D42FA-4C20-FC34-EDC6-BE57598CE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53835" y="6071096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00364-E20D-E795-6DE1-EC8598ADC901}"/>
              </a:ext>
            </a:extLst>
          </p:cNvPr>
          <p:cNvSpPr txBox="1"/>
          <p:nvPr/>
        </p:nvSpPr>
        <p:spPr>
          <a:xfrm>
            <a:off x="10459575" y="6147976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6" name="Picture 2" descr="Lightbulb ">
            <a:extLst>
              <a:ext uri="{FF2B5EF4-FFF2-40B4-BE49-F238E27FC236}">
                <a16:creationId xmlns:a16="http://schemas.microsoft.com/office/drawing/2014/main" id="{8C2B4BDE-7E4D-C79D-82A0-1697EDA5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795" y="6071096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5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21"/>
    </mc:Choice>
    <mc:Fallback xmlns="">
      <p:transition spd="slow" advTm="43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876C5923-6E75-CAD4-4866-76471F322B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44" name="Picture 43" descr="650 Maryland State Flag Stock Video Footage - 4K and HD Video Clips |  Shutterstock">
            <a:extLst>
              <a:ext uri="{FF2B5EF4-FFF2-40B4-BE49-F238E27FC236}">
                <a16:creationId xmlns:a16="http://schemas.microsoft.com/office/drawing/2014/main" id="{4694EE39-777E-6CA5-7A39-B2C7A6E83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2" b="2"/>
          <a:stretch/>
        </p:blipFill>
        <p:spPr bwMode="auto">
          <a:xfrm>
            <a:off x="0" y="0"/>
            <a:ext cx="12191981" cy="692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">
            <a:extLst>
              <a:ext uri="{FF2B5EF4-FFF2-40B4-BE49-F238E27FC236}">
                <a16:creationId xmlns:a16="http://schemas.microsoft.com/office/drawing/2014/main" id="{DEEB1164-42D0-1F3E-CD22-EB3AAAB902C9}"/>
              </a:ext>
            </a:extLst>
          </p:cNvPr>
          <p:cNvSpPr txBox="1"/>
          <p:nvPr/>
        </p:nvSpPr>
        <p:spPr>
          <a:xfrm>
            <a:off x="2611890" y="757452"/>
            <a:ext cx="6488613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9108A24-9447-7959-9205-3B2DF6A50D13}"/>
              </a:ext>
            </a:extLst>
          </p:cNvPr>
          <p:cNvSpPr/>
          <p:nvPr/>
        </p:nvSpPr>
        <p:spPr>
          <a:xfrm>
            <a:off x="686987" y="1850702"/>
            <a:ext cx="2940634" cy="1745756"/>
          </a:xfrm>
          <a:prstGeom prst="roundRect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Unveiled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insights gained into Maryland's electricity consumption trends.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D96F278-A4C4-139F-1348-23F94A4A979B}"/>
              </a:ext>
            </a:extLst>
          </p:cNvPr>
          <p:cNvSpPr/>
          <p:nvPr/>
        </p:nvSpPr>
        <p:spPr>
          <a:xfrm>
            <a:off x="697857" y="4175360"/>
            <a:ext cx="2940634" cy="1745755"/>
          </a:xfrm>
          <a:prstGeom prst="roundRect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Models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ensures model reliability for real-world adaptability.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609496-8F49-D15E-C2FC-1BC8AFDAA7CF}"/>
              </a:ext>
            </a:extLst>
          </p:cNvPr>
          <p:cNvSpPr/>
          <p:nvPr/>
        </p:nvSpPr>
        <p:spPr>
          <a:xfrm>
            <a:off x="4549891" y="1823038"/>
            <a:ext cx="2940634" cy="1916423"/>
          </a:xfrm>
          <a:prstGeom prst="roundRect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 Surge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Increased residential consumption driven by population growth and tech reliance.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1A55FD9-2CF6-5043-5394-C6B80066532A}"/>
              </a:ext>
            </a:extLst>
          </p:cNvPr>
          <p:cNvSpPr/>
          <p:nvPr/>
        </p:nvSpPr>
        <p:spPr>
          <a:xfrm>
            <a:off x="4484558" y="4211786"/>
            <a:ext cx="3005967" cy="1709329"/>
          </a:xfrm>
          <a:prstGeom prst="roundRect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Utility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methodology enhances models' practical utility in diverse scenarios.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E27E8F2-757C-F5BB-4163-3DDDD94F5BD4}"/>
              </a:ext>
            </a:extLst>
          </p:cNvPr>
          <p:cNvSpPr/>
          <p:nvPr/>
        </p:nvSpPr>
        <p:spPr>
          <a:xfrm>
            <a:off x="8177512" y="1850700"/>
            <a:ext cx="2940634" cy="1745755"/>
          </a:xfrm>
          <a:prstGeom prst="roundRect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 Model Accuracy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ETS model proved most accurate, a robust predictor of consumption trends.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283407D-18C7-20A2-A4B5-7A0A3A7E178F}"/>
              </a:ext>
            </a:extLst>
          </p:cNvPr>
          <p:cNvSpPr/>
          <p:nvPr/>
        </p:nvSpPr>
        <p:spPr>
          <a:xfrm>
            <a:off x="8249463" y="4164438"/>
            <a:ext cx="3005967" cy="1745755"/>
          </a:xfrm>
          <a:prstGeom prst="roundRect">
            <a:avLst/>
          </a:prstGeom>
          <a:ln w="38100"/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Exploration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Findings pave the way for ongoing exploration and optimization.</a:t>
            </a:r>
          </a:p>
        </p:txBody>
      </p:sp>
      <p:pic>
        <p:nvPicPr>
          <p:cNvPr id="54" name="Picture 53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4C8FF76F-33F1-D5BE-0C3C-6B46A3873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40184" y="75731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Lightbulb ">
            <a:extLst>
              <a:ext uri="{FF2B5EF4-FFF2-40B4-BE49-F238E27FC236}">
                <a16:creationId xmlns:a16="http://schemas.microsoft.com/office/drawing/2014/main" id="{1D31A2CC-EA70-8F63-17D0-B678367EE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44" y="75731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C3F1BF1-FE98-641C-3C70-5D380CDC9691}"/>
              </a:ext>
            </a:extLst>
          </p:cNvPr>
          <p:cNvSpPr txBox="1"/>
          <p:nvPr/>
        </p:nvSpPr>
        <p:spPr>
          <a:xfrm>
            <a:off x="305597" y="146596"/>
            <a:ext cx="10529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1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0"/>
    </mc:Choice>
    <mc:Fallback xmlns="">
      <p:transition spd="slow" advTm="4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6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6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6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760"/>
                            </p:stCondLst>
                            <p:childTnLst>
                              <p:par>
                                <p:cTn id="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76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Free Google Slides Backgrounds - Lightbulb Brightening Dark">
            <a:extLst>
              <a:ext uri="{FF2B5EF4-FFF2-40B4-BE49-F238E27FC236}">
                <a16:creationId xmlns:a16="http://schemas.microsoft.com/office/drawing/2014/main" id="{56D278C4-B1EC-4869-2049-9EC8AF99A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-1504" y="0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44"/>
    </mc:Choice>
    <mc:Fallback xmlns="">
      <p:transition spd="slow" advTm="1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ulb with a glowing wire in the shape of a growing bar chart (series) Clean and shiny lightbulb with a growing bar chart as a glowing wire.(series) electricityEconomic Insights stock pictures, royalty-free photos &amp; images">
            <a:extLst>
              <a:ext uri="{FF2B5EF4-FFF2-40B4-BE49-F238E27FC236}">
                <a16:creationId xmlns:a16="http://schemas.microsoft.com/office/drawing/2014/main" id="{F391F475-3F8C-9E42-CCFA-0CF900C9A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41" y="0"/>
            <a:ext cx="646673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6119524-3A09-B07E-E08B-464DCC73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911" y="366699"/>
            <a:ext cx="646673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9366FA-56FC-157B-5D4A-D31560426676}"/>
              </a:ext>
            </a:extLst>
          </p:cNvPr>
          <p:cNvSpPr/>
          <p:nvPr/>
        </p:nvSpPr>
        <p:spPr>
          <a:xfrm>
            <a:off x="9705746" y="3428999"/>
            <a:ext cx="2244224" cy="23344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16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Planning: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Assisting utility companies and state planners in forecasting future demand for a sustainable energy future.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E225BA-99E8-1AC7-816D-45DDA09B3579}"/>
              </a:ext>
            </a:extLst>
          </p:cNvPr>
          <p:cNvSpPr/>
          <p:nvPr/>
        </p:nvSpPr>
        <p:spPr>
          <a:xfrm>
            <a:off x="7201113" y="3428999"/>
            <a:ext cx="2244224" cy="233449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Policy Decisions: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Guiding policymakers in framing energy policies, infrastructure development, and sustainability initiatives.</a:t>
            </a:r>
            <a:endParaRPr lang="en-US" sz="14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348730-035F-E388-F06E-91A9EEF9947D}"/>
              </a:ext>
            </a:extLst>
          </p:cNvPr>
          <p:cNvSpPr/>
          <p:nvPr/>
        </p:nvSpPr>
        <p:spPr>
          <a:xfrm>
            <a:off x="4696481" y="3428999"/>
            <a:ext cx="2244223" cy="233449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sz="16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Economic Insights: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how electricity consumption aligns with economic activities.</a:t>
            </a:r>
            <a:endParaRPr lang="en-US" sz="1400" kern="1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F4E1CA-DF33-6874-66A5-F209E555E625}"/>
              </a:ext>
            </a:extLst>
          </p:cNvPr>
          <p:cNvSpPr/>
          <p:nvPr/>
        </p:nvSpPr>
        <p:spPr>
          <a:xfrm>
            <a:off x="5982621" y="1925781"/>
            <a:ext cx="5488943" cy="96981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20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Delve into the intricacies of Maryland's electricity consumption patterns from 2010 to 2022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97FEC326-2135-B5C9-2E64-0CD5D307F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412440" y="6036649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E6833A-D5AE-2DA7-7353-1560B9A3E364}"/>
              </a:ext>
            </a:extLst>
          </p:cNvPr>
          <p:cNvSpPr txBox="1"/>
          <p:nvPr/>
        </p:nvSpPr>
        <p:spPr>
          <a:xfrm>
            <a:off x="10518180" y="6113529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5" name="Picture 2" descr="Lightbulb ">
            <a:extLst>
              <a:ext uri="{FF2B5EF4-FFF2-40B4-BE49-F238E27FC236}">
                <a16:creationId xmlns:a16="http://schemas.microsoft.com/office/drawing/2014/main" id="{12DFF53B-D1AD-AD16-239E-D6C7D469C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400" y="6036649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2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41"/>
    </mc:Choice>
    <mc:Fallback xmlns="">
      <p:transition spd="slow" advTm="55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BABFE-7F89-8C2B-92BC-5FFF625E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29" y="1154191"/>
            <a:ext cx="6391024" cy="4900245"/>
          </a:xfrm>
          <a:prstGeom prst="rect">
            <a:avLst/>
          </a:prstGeom>
          <a:noFill/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D97FF265-98C5-104C-4582-8C16B43A1E84}"/>
              </a:ext>
            </a:extLst>
          </p:cNvPr>
          <p:cNvSpPr txBox="1">
            <a:spLocks/>
          </p:cNvSpPr>
          <p:nvPr/>
        </p:nvSpPr>
        <p:spPr>
          <a:xfrm>
            <a:off x="1624209" y="393048"/>
            <a:ext cx="5227528" cy="90685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E66990-6E9B-6513-CBF2-39979C7DA6C1}"/>
              </a:ext>
            </a:extLst>
          </p:cNvPr>
          <p:cNvSpPr/>
          <p:nvPr/>
        </p:nvSpPr>
        <p:spPr>
          <a:xfrm>
            <a:off x="0" y="0"/>
            <a:ext cx="2493818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9F66CD67-5B0F-C023-8182-EE43F72B2561}"/>
              </a:ext>
            </a:extLst>
          </p:cNvPr>
          <p:cNvSpPr txBox="1">
            <a:spLocks/>
          </p:cNvSpPr>
          <p:nvPr/>
        </p:nvSpPr>
        <p:spPr>
          <a:xfrm>
            <a:off x="867522" y="1673362"/>
            <a:ext cx="4407863" cy="43810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power lines in sunset">
            <a:extLst>
              <a:ext uri="{FF2B5EF4-FFF2-40B4-BE49-F238E27FC236}">
                <a16:creationId xmlns:a16="http://schemas.microsoft.com/office/drawing/2014/main" id="{D7A9A6F8-F946-B842-8DA2-3D32A0918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03" r="14539"/>
          <a:stretch/>
        </p:blipFill>
        <p:spPr bwMode="auto">
          <a:xfrm>
            <a:off x="-2936311" y="1"/>
            <a:ext cx="526126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0C39DDA1-3F07-6750-E7F3-9783AA9CE2A7}"/>
              </a:ext>
            </a:extLst>
          </p:cNvPr>
          <p:cNvSpPr/>
          <p:nvPr/>
        </p:nvSpPr>
        <p:spPr>
          <a:xfrm>
            <a:off x="1205345" y="1299901"/>
            <a:ext cx="4200598" cy="4576539"/>
          </a:xfrm>
          <a:prstGeom prst="round2Diag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 Energy Information Administration (EIA) official website.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8,313 rows, 24 columns (1655 KB).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Period: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2010 to 2022.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Residential, Commercial, Industrial, Transportation sectors.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include Sales, Revenue, Customers, Price.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Year, Month, State, and sector-specific details.</a:t>
            </a:r>
          </a:p>
        </p:txBody>
      </p:sp>
      <p:pic>
        <p:nvPicPr>
          <p:cNvPr id="5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131F1835-F43A-D808-DA9D-C7B58612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29711" y="6064379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190921-0F5E-ADF1-9F8B-310FB855D411}"/>
              </a:ext>
            </a:extLst>
          </p:cNvPr>
          <p:cNvSpPr txBox="1"/>
          <p:nvPr/>
        </p:nvSpPr>
        <p:spPr>
          <a:xfrm>
            <a:off x="10435451" y="6141259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8" name="Picture 2" descr="Lightbulb ">
            <a:extLst>
              <a:ext uri="{FF2B5EF4-FFF2-40B4-BE49-F238E27FC236}">
                <a16:creationId xmlns:a16="http://schemas.microsoft.com/office/drawing/2014/main" id="{5C88F459-6FAE-D66D-17DD-8830C8D4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671" y="6064379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0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45"/>
    </mc:Choice>
    <mc:Fallback xmlns="">
      <p:transition spd="slow" advTm="4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5292-2B81-BF99-B269-B10B5E7D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56" y="335972"/>
            <a:ext cx="6295303" cy="1600200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Electricity Sales Trend</a:t>
            </a:r>
            <a:b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FE3B57-39D3-723A-17DA-D259936CC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184" y="1785648"/>
            <a:ext cx="7876065" cy="4206443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80DD99CD-C367-3B14-BE84-02C33AA76355}"/>
              </a:ext>
            </a:extLst>
          </p:cNvPr>
          <p:cNvSpPr/>
          <p:nvPr/>
        </p:nvSpPr>
        <p:spPr>
          <a:xfrm>
            <a:off x="7905413" y="1257300"/>
            <a:ext cx="4175751" cy="5278581"/>
          </a:xfrm>
          <a:prstGeom prst="round1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 Increase in Residential Consumption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Population Growth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rise in residential consumption aligns with the growing population.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Housing Expansion: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housing developments contribute to higher electricity demand in residential areas.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Widespread Device Usage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pervasive use of electronic devices in households is a significant driver.</a:t>
            </a:r>
          </a:p>
          <a:p>
            <a:pPr algn="just"/>
            <a:r>
              <a:rPr lang="en-US" sz="16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Fluctuations in Commercial and Industrial Sectors: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Economic Factors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Commercial electricity consumption shows fluctuations influenced by economic conditions and business activities.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Seasonal Changes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Both commercial and industrial sectors exhibit variations related to seasonal demands and operational changes.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Advancements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industrial sector experiences fluctuations driven by technological advancements and operational adjustments.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6320CF-2FEE-AA97-A517-A3CF2F09ABFA}"/>
              </a:ext>
            </a:extLst>
          </p:cNvPr>
          <p:cNvSpPr/>
          <p:nvPr/>
        </p:nvSpPr>
        <p:spPr>
          <a:xfrm>
            <a:off x="7419977" y="865909"/>
            <a:ext cx="1510145" cy="5403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</a:t>
            </a:r>
          </a:p>
        </p:txBody>
      </p:sp>
      <p:pic>
        <p:nvPicPr>
          <p:cNvPr id="3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5D788E5B-5D09-D33D-4B84-30C6D8E72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40184" y="75731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1BFA16-03A5-86A3-0B4A-C111F9F3B7D1}"/>
              </a:ext>
            </a:extLst>
          </p:cNvPr>
          <p:cNvSpPr txBox="1"/>
          <p:nvPr/>
        </p:nvSpPr>
        <p:spPr>
          <a:xfrm>
            <a:off x="245924" y="152611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8" name="Picture 2" descr="Lightbulb ">
            <a:extLst>
              <a:ext uri="{FF2B5EF4-FFF2-40B4-BE49-F238E27FC236}">
                <a16:creationId xmlns:a16="http://schemas.microsoft.com/office/drawing/2014/main" id="{3FB93B85-3009-5BB0-3DE1-8449C4DB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44" y="75731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82"/>
    </mc:Choice>
    <mc:Fallback xmlns="">
      <p:transition spd="slow" advTm="10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e change of the four seasons on a tree">
            <a:extLst>
              <a:ext uri="{FF2B5EF4-FFF2-40B4-BE49-F238E27FC236}">
                <a16:creationId xmlns:a16="http://schemas.microsoft.com/office/drawing/2014/main" id="{41D44B05-1A7E-1170-F1F6-51F244CB5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38"/>
          <a:stretch/>
        </p:blipFill>
        <p:spPr bwMode="auto">
          <a:xfrm>
            <a:off x="3048000" y="0"/>
            <a:ext cx="9144000" cy="181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he change of the four seasons on a tree">
            <a:extLst>
              <a:ext uri="{FF2B5EF4-FFF2-40B4-BE49-F238E27FC236}">
                <a16:creationId xmlns:a16="http://schemas.microsoft.com/office/drawing/2014/main" id="{F48FA0CC-A1B2-9010-DEB0-CA93AAEBB8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0" t="1737" b="-1737"/>
          <a:stretch/>
        </p:blipFill>
        <p:spPr bwMode="auto">
          <a:xfrm>
            <a:off x="0" y="0"/>
            <a:ext cx="3048000" cy="181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3190BD2-A342-42BE-E36F-DFEC796F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877999"/>
            <a:ext cx="5960534" cy="49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BA4C3A-002B-5EA7-373E-BB6FAF47EEE6}"/>
              </a:ext>
            </a:extLst>
          </p:cNvPr>
          <p:cNvSpPr/>
          <p:nvPr/>
        </p:nvSpPr>
        <p:spPr>
          <a:xfrm>
            <a:off x="1524000" y="643467"/>
            <a:ext cx="9456368" cy="8009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Seasonal Patterns in Electricity Consumption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0914C2-5BBA-3C7E-7BDC-B25E745393A1}"/>
              </a:ext>
            </a:extLst>
          </p:cNvPr>
          <p:cNvSpPr/>
          <p:nvPr/>
        </p:nvSpPr>
        <p:spPr>
          <a:xfrm>
            <a:off x="897466" y="2087861"/>
            <a:ext cx="4301068" cy="4404348"/>
          </a:xfrm>
          <a:prstGeom prst="roundRect">
            <a:avLst/>
          </a:prstGeom>
          <a:ln w="57150">
            <a:solidFill>
              <a:srgbClr val="FFCC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Summer Peaks and Winter Lulls: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Air Conditioning Use in Summer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Winter Months Reflecting Lower Consumption due to Heating Systems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 on Resource Planning: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Effective Resource Allocation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 Supply during Peak Seasons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Energy Generation to Match Demand Variations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2A9844-6E5D-14D1-5339-1B94D5A6AD16}"/>
              </a:ext>
            </a:extLst>
          </p:cNvPr>
          <p:cNvSpPr/>
          <p:nvPr/>
        </p:nvSpPr>
        <p:spPr>
          <a:xfrm>
            <a:off x="171092" y="1810186"/>
            <a:ext cx="2114908" cy="618561"/>
          </a:xfrm>
          <a:prstGeom prst="roundRect">
            <a:avLst/>
          </a:prstGeom>
          <a:solidFill>
            <a:schemeClr val="accent4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</a:t>
            </a:r>
          </a:p>
        </p:txBody>
      </p:sp>
      <p:pic>
        <p:nvPicPr>
          <p:cNvPr id="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A2F03408-EBA3-6017-BFFF-92EE68DE3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65352" y="24906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FEBFE8-7F05-4C57-0EF8-1CF63FF41E9D}"/>
              </a:ext>
            </a:extLst>
          </p:cNvPr>
          <p:cNvSpPr txBox="1"/>
          <p:nvPr/>
        </p:nvSpPr>
        <p:spPr>
          <a:xfrm>
            <a:off x="171092" y="101786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4" name="Picture 2" descr="Lightbulb ">
            <a:extLst>
              <a:ext uri="{FF2B5EF4-FFF2-40B4-BE49-F238E27FC236}">
                <a16:creationId xmlns:a16="http://schemas.microsoft.com/office/drawing/2014/main" id="{46493620-2C0B-7E72-1F7A-30E67BD8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12" y="24906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1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07"/>
    </mc:Choice>
    <mc:Fallback xmlns="">
      <p:transition spd="slow" advTm="65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CED6E3DA-CEC8-62DA-8912-90100A24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2106233"/>
            <a:ext cx="5291666" cy="2870727"/>
          </a:xfrm>
          <a:prstGeom prst="rect">
            <a:avLst/>
          </a:prstGeom>
        </p:spPr>
      </p:pic>
      <p:pic>
        <p:nvPicPr>
          <p:cNvPr id="5" name="Picture 4" descr="A graph showing a number of blue dots&#10;&#10;Description automatically generated">
            <a:extLst>
              <a:ext uri="{FF2B5EF4-FFF2-40B4-BE49-F238E27FC236}">
                <a16:creationId xmlns:a16="http://schemas.microsoft.com/office/drawing/2014/main" id="{658DE237-618B-64AA-A36F-47DDD4188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993636"/>
            <a:ext cx="5291667" cy="2870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2489D-84CD-B1E5-5371-6161F7E561E4}"/>
              </a:ext>
            </a:extLst>
          </p:cNvPr>
          <p:cNvSpPr txBox="1"/>
          <p:nvPr/>
        </p:nvSpPr>
        <p:spPr>
          <a:xfrm>
            <a:off x="1320800" y="246782"/>
            <a:ext cx="8974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kern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  <a:br>
              <a:rPr lang="en-US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8D3AD-637A-A794-1A58-8625FC6DBBBE}"/>
              </a:ext>
            </a:extLst>
          </p:cNvPr>
          <p:cNvSpPr txBox="1"/>
          <p:nvPr/>
        </p:nvSpPr>
        <p:spPr>
          <a:xfrm>
            <a:off x="6383867" y="15731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6DFE95-3900-8646-9AC2-51F72E383320}"/>
              </a:ext>
            </a:extLst>
          </p:cNvPr>
          <p:cNvSpPr/>
          <p:nvPr/>
        </p:nvSpPr>
        <p:spPr>
          <a:xfrm>
            <a:off x="1896533" y="1454947"/>
            <a:ext cx="2879317" cy="651286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Sales vs. Revenue</a:t>
            </a:r>
            <a:endParaRPr lang="en-US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C4DD8BB-1684-2CE9-3A65-9B4D410E1043}"/>
              </a:ext>
            </a:extLst>
          </p:cNvPr>
          <p:cNvSpPr/>
          <p:nvPr/>
        </p:nvSpPr>
        <p:spPr>
          <a:xfrm>
            <a:off x="1147197" y="4955084"/>
            <a:ext cx="4299150" cy="1748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Revenue varies from 225,123 to 472,807.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show fluctuations ranging from 1,536,738 to 3,316,855.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General increasing trend observed in both revenue and sales over time.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965313-5767-6FB8-6EF7-6BFD0E92934E}"/>
              </a:ext>
            </a:extLst>
          </p:cNvPr>
          <p:cNvSpPr/>
          <p:nvPr/>
        </p:nvSpPr>
        <p:spPr>
          <a:xfrm>
            <a:off x="7196991" y="1396119"/>
            <a:ext cx="2878994" cy="633046"/>
          </a:xfrm>
          <a:prstGeom prst="roundRect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vs. Price Dynamics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FEEFA0-14B2-7851-292B-2607D4D5DC58}"/>
              </a:ext>
            </a:extLst>
          </p:cNvPr>
          <p:cNvSpPr/>
          <p:nvPr/>
        </p:nvSpPr>
        <p:spPr>
          <a:xfrm>
            <a:off x="6753123" y="4976960"/>
            <a:ext cx="4299150" cy="17488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Prices vary from 12.22 to 15.89.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values exhibit an inverse relationship with prices, indicating higher prices correspond to lower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fluctuation observed in prices over time.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91108D-30CB-B277-4438-F475B39756A7}"/>
              </a:ext>
            </a:extLst>
          </p:cNvPr>
          <p:cNvSpPr/>
          <p:nvPr/>
        </p:nvSpPr>
        <p:spPr>
          <a:xfrm>
            <a:off x="5297202" y="4791366"/>
            <a:ext cx="1597595" cy="538689"/>
          </a:xfrm>
          <a:prstGeom prst="roundRect">
            <a:avLst/>
          </a:prstGeom>
          <a:solidFill>
            <a:schemeClr val="accent4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</a:t>
            </a:r>
          </a:p>
        </p:txBody>
      </p:sp>
      <p:pic>
        <p:nvPicPr>
          <p:cNvPr id="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1571144A-5778-FB79-C300-B8CFC5B71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267980" y="111143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6B700-8780-ED1A-D148-8DC70540D716}"/>
              </a:ext>
            </a:extLst>
          </p:cNvPr>
          <p:cNvSpPr txBox="1"/>
          <p:nvPr/>
        </p:nvSpPr>
        <p:spPr>
          <a:xfrm>
            <a:off x="373720" y="188023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7" name="Picture 2" descr="Lightbulb ">
            <a:extLst>
              <a:ext uri="{FF2B5EF4-FFF2-40B4-BE49-F238E27FC236}">
                <a16:creationId xmlns:a16="http://schemas.microsoft.com/office/drawing/2014/main" id="{4F903EBB-F4B6-6AA1-0409-EF7C6B1A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40" y="111143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04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79"/>
    </mc:Choice>
    <mc:Fallback xmlns="">
      <p:transition spd="slow" advTm="67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20" grpId="0" animBg="1"/>
      <p:bldP spid="19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D5DFC-AA00-C7BF-E757-98C4B386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05" y="347869"/>
            <a:ext cx="10679495" cy="1342819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Heatmap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 descr="Correlation Heatmap">
            <a:extLst>
              <a:ext uri="{FF2B5EF4-FFF2-40B4-BE49-F238E27FC236}">
                <a16:creationId xmlns:a16="http://schemas.microsoft.com/office/drawing/2014/main" id="{82EC2D10-1B7D-4CDD-B250-7B391B036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9" y="1484115"/>
            <a:ext cx="6300768" cy="541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B49A28-752A-6157-1578-B64F94E9BD51}"/>
              </a:ext>
            </a:extLst>
          </p:cNvPr>
          <p:cNvSpPr/>
          <p:nvPr/>
        </p:nvSpPr>
        <p:spPr>
          <a:xfrm>
            <a:off x="7156938" y="1899139"/>
            <a:ext cx="4750411" cy="4432972"/>
          </a:xfrm>
          <a:prstGeom prst="roundRect">
            <a:avLst/>
          </a:prstGeom>
          <a:noFill/>
          <a:ln w="38100"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positive correlations observed between several predictors.</a:t>
            </a:r>
          </a:p>
          <a:p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TOTAL_Revenue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TOTAL_Price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Notably high correlation (0.85).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Implies a consistent pricing strategy across sectors.</a:t>
            </a:r>
          </a:p>
          <a:p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RESIDENTIAL_Sales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positive relationships with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RESIDENTIAL_Revenue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RESIDENTIAL_Price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Suggests residential sales influenced by both price and revenue dynamics.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E06CF0-E179-A49A-8C89-8B3FA01D62DB}"/>
              </a:ext>
            </a:extLst>
          </p:cNvPr>
          <p:cNvSpPr/>
          <p:nvPr/>
        </p:nvSpPr>
        <p:spPr>
          <a:xfrm>
            <a:off x="6522609" y="1587575"/>
            <a:ext cx="1918006" cy="609050"/>
          </a:xfrm>
          <a:prstGeom prst="roundRect">
            <a:avLst/>
          </a:prstGeom>
          <a:solidFill>
            <a:schemeClr val="accent4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</a:t>
            </a:r>
          </a:p>
        </p:txBody>
      </p:sp>
      <p:pic>
        <p:nvPicPr>
          <p:cNvPr id="3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43BFA5BC-9940-5D42-7737-2B4485F28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41540" y="144312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E3891-6A6A-3165-A2F6-AB959019F02B}"/>
              </a:ext>
            </a:extLst>
          </p:cNvPr>
          <p:cNvSpPr txBox="1"/>
          <p:nvPr/>
        </p:nvSpPr>
        <p:spPr>
          <a:xfrm>
            <a:off x="247280" y="221192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6" name="Picture 2" descr="Lightbulb ">
            <a:extLst>
              <a:ext uri="{FF2B5EF4-FFF2-40B4-BE49-F238E27FC236}">
                <a16:creationId xmlns:a16="http://schemas.microsoft.com/office/drawing/2014/main" id="{7116C2B3-1B1F-9C1A-74D8-767056A5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00" y="144312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0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59"/>
    </mc:Choice>
    <mc:Fallback xmlns="">
      <p:transition spd="slow" advTm="91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EC0C8B8-178F-BCA9-BED3-2BEAF3AB26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3982" b="601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07594-FF82-ADDC-98D4-8D6645A61AF2}"/>
              </a:ext>
            </a:extLst>
          </p:cNvPr>
          <p:cNvSpPr txBox="1"/>
          <p:nvPr/>
        </p:nvSpPr>
        <p:spPr>
          <a:xfrm>
            <a:off x="5186551" y="1671569"/>
            <a:ext cx="6167248" cy="4072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B4405-E1B3-2D7D-4DBA-4C027EF05C33}"/>
              </a:ext>
            </a:extLst>
          </p:cNvPr>
          <p:cNvSpPr txBox="1"/>
          <p:nvPr/>
        </p:nvSpPr>
        <p:spPr>
          <a:xfrm>
            <a:off x="2686929" y="661182"/>
            <a:ext cx="656961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Insights</a:t>
            </a:r>
            <a:endParaRPr lang="en-US" sz="3600" b="0" i="0" dirty="0">
              <a:solidFill>
                <a:srgbClr val="FFFFF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2C12E1-1C89-E3F5-505D-49BBA74D14E9}"/>
              </a:ext>
            </a:extLst>
          </p:cNvPr>
          <p:cNvSpPr/>
          <p:nvPr/>
        </p:nvSpPr>
        <p:spPr>
          <a:xfrm>
            <a:off x="1475592" y="1671569"/>
            <a:ext cx="6863856" cy="4756941"/>
          </a:xfrm>
          <a:prstGeom prst="roundRect">
            <a:avLst/>
          </a:prstGeom>
          <a:ln w="38100">
            <a:solidFill>
              <a:schemeClr val="accent4"/>
            </a:solidFill>
          </a:ln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 Features Extraction: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 and Year Analysis:</a:t>
            </a:r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Revealed distinct seasonality trends.</a:t>
            </a:r>
          </a:p>
          <a:p>
            <a:pPr marL="80010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Identified peak electricity consumption months, aiding future demand predictions.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Lag Features and Rolling Statistics for </a:t>
            </a:r>
            <a:r>
              <a:rPr lang="en-US" sz="16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RESIDENTIAL_Sales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Lag Features Impact:</a:t>
            </a:r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 correlations between past residential sales and the current month's performance.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Rolling Statistics Significance:</a:t>
            </a:r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Smoothed out fluctuations, highlighting long-term consumption patterns.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endParaRPr lang="en-US" sz="1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2857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predictive accuracy, enabling proactive energy resource planning.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97E7BF46-32B8-70C8-0396-55C9A9EC9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50777" y="6027094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2B9DED-CB1A-D8FD-6233-91C9F47C4B81}"/>
              </a:ext>
            </a:extLst>
          </p:cNvPr>
          <p:cNvSpPr txBox="1"/>
          <p:nvPr/>
        </p:nvSpPr>
        <p:spPr>
          <a:xfrm>
            <a:off x="10456517" y="6103974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8" name="Picture 2" descr="Lightbulb ">
            <a:extLst>
              <a:ext uri="{FF2B5EF4-FFF2-40B4-BE49-F238E27FC236}">
                <a16:creationId xmlns:a16="http://schemas.microsoft.com/office/drawing/2014/main" id="{647341AB-27C9-59D4-89CC-6E2B65E1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737" y="6027094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500"/>
    </mc:Choice>
    <mc:Fallback xmlns="">
      <p:transition spd="slow" advTm="10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684F55B0-8637-31D4-123B-6ABBFC1843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73A7E-1BD1-1746-7753-E9030B6F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1162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AC2D3-F810-2908-1FFD-33E011B7F6E9}"/>
              </a:ext>
            </a:extLst>
          </p:cNvPr>
          <p:cNvSpPr txBox="1"/>
          <p:nvPr/>
        </p:nvSpPr>
        <p:spPr>
          <a:xfrm>
            <a:off x="3623871" y="2083615"/>
            <a:ext cx="61984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Standard Split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We partitioned the dataset into training (80%) and testing (20%) sets, a common practice for robust model development.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Randomized Selection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Implemented randomized selection to eliminate bias, ensuring a fair representation of patterns in both sets.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Enhancing Generalization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This approach enhances the model's adaptability to new, unseen data by preventing overfitting to specific training set patterns.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Balanced Approach</a:t>
            </a:r>
            <a:r>
              <a:rPr lang="en-US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80/20 split strikes a balance between providing ample data for training, allowing the model to learn historical patterns, and reserving a portion for testing to evaluate performance on unseen data.</a:t>
            </a:r>
          </a:p>
        </p:txBody>
      </p:sp>
      <p:pic>
        <p:nvPicPr>
          <p:cNvPr id="6" name="Picture 2" descr="Happy New Years 2024. Background vintage gold shining clock report time five minutes to midnight. Christmas dark blue lilac background with defocused blurred gold light blur bokeh effect and sparklers">
            <a:extLst>
              <a:ext uri="{FF2B5EF4-FFF2-40B4-BE49-F238E27FC236}">
                <a16:creationId xmlns:a16="http://schemas.microsoft.com/office/drawing/2014/main" id="{BEC03508-A26F-FD36-8BF2-3505506F8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3" t="62534" r="31683" b="12812"/>
          <a:stretch/>
        </p:blipFill>
        <p:spPr bwMode="auto">
          <a:xfrm>
            <a:off x="10304308" y="6002602"/>
            <a:ext cx="1734432" cy="6208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59F00-9DF9-9CC6-198F-316A2374E37B}"/>
              </a:ext>
            </a:extLst>
          </p:cNvPr>
          <p:cNvSpPr txBox="1"/>
          <p:nvPr/>
        </p:nvSpPr>
        <p:spPr>
          <a:xfrm>
            <a:off x="10410048" y="6079482"/>
            <a:ext cx="1495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</a:p>
        </p:txBody>
      </p:sp>
      <p:pic>
        <p:nvPicPr>
          <p:cNvPr id="9" name="Picture 2" descr="Lightbulb ">
            <a:extLst>
              <a:ext uri="{FF2B5EF4-FFF2-40B4-BE49-F238E27FC236}">
                <a16:creationId xmlns:a16="http://schemas.microsoft.com/office/drawing/2014/main" id="{8545F9EC-90DC-D4FA-C4DD-04D205BB2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268" y="6002602"/>
            <a:ext cx="520482" cy="5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8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01"/>
    </mc:Choice>
    <mc:Fallback xmlns="">
      <p:transition spd="slow" advTm="75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5" grpId="0"/>
    </p:bldLst>
  </p:timing>
  <p:extLst>
    <p:ext uri="{E180D4A7-C9FB-4DFB-919C-405C955672EB}">
      <p14:showEvtLst xmlns:p14="http://schemas.microsoft.com/office/powerpoint/2010/main">
        <p14:playEvt time="31" objId="4"/>
        <p14:playEvt time="10145" objId="4"/>
        <p14:playEvt time="30182" objId="4"/>
        <p14:playEvt time="50197" objId="4"/>
        <p14:playEvt time="70183" objId="4"/>
        <p14:stopEvt time="74998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4390</TotalTime>
  <Words>904</Words>
  <Application>Microsoft Office PowerPoint</Application>
  <PresentationFormat>Widescreen</PresentationFormat>
  <Paragraphs>154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Introduction</vt:lpstr>
      <vt:lpstr>PowerPoint Presentation</vt:lpstr>
      <vt:lpstr>Overall Electricity Sales Trend </vt:lpstr>
      <vt:lpstr>PowerPoint Presentation</vt:lpstr>
      <vt:lpstr>PowerPoint Presentation</vt:lpstr>
      <vt:lpstr>Correlation Heatmap</vt:lpstr>
      <vt:lpstr>PowerPoint Presentation</vt:lpstr>
      <vt:lpstr>Data Splitting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Alisha Minj</dc:creator>
  <cp:lastModifiedBy>Alisha Minj</cp:lastModifiedBy>
  <cp:revision>22</cp:revision>
  <dcterms:created xsi:type="dcterms:W3CDTF">2023-11-28T16:49:30Z</dcterms:created>
  <dcterms:modified xsi:type="dcterms:W3CDTF">2023-12-14T15:47:07Z</dcterms:modified>
</cp:coreProperties>
</file>